
<file path=[Content_Types].xml><?xml version="1.0" encoding="utf-8"?>
<Types xmlns="http://schemas.openxmlformats.org/package/2006/content-types"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charts/style22.xml" ContentType="application/vnd.ms-office.chart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6.xml" ContentType="application/vnd.ms-office.chartcolorstyle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style9.xml" ContentType="application/vnd.ms-office.chartstyle+xml"/>
  <Override PartName="/ppt/charts/style7.xml" ContentType="application/vnd.ms-office.chartstyle+xml"/>
  <Override PartName="/ppt/charts/colors10.xml" ContentType="application/vnd.ms-office.chartcolor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style18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charts/style16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olors9.xml" ContentType="application/vnd.ms-office.chartcolorstyle+xml"/>
  <Override PartName="/ppt/charts/style1.xml" ContentType="application/vnd.ms-office.chartstyl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charts/colors19.xml" ContentType="application/vnd.ms-office.chartcolorstyle+xml"/>
  <Override PartName="/ppt/charts/colors17.xml" ContentType="application/vnd.ms-office.chartcolorstyle+xml"/>
  <Override PartName="/ppt/charts/colors7.xml" ContentType="application/vnd.ms-office.chartcolorstyle+xml"/>
  <Override PartName="/ppt/charts/style12.xml" ContentType="application/vnd.ms-office.chartstyle+xml"/>
  <Override PartName="/ppt/charts/style21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olors15.xml" ContentType="application/vnd.ms-office.chartcolorstyle+xml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olors22.xml" ContentType="application/vnd.ms-office.chartcolorstyle+xml"/>
  <Override PartName="/ppt/charts/colors11.xml" ContentType="application/vnd.ms-office.chartcolorstyl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20.xml" ContentType="application/vnd.ms-office.chartcolorstyle+xml"/>
  <Override PartName="/ppt/charts/chart4.xml" ContentType="application/vnd.openxmlformats-officedocument.drawingml.chart+xml"/>
  <Override PartName="/ppt/charts/style19.xml" ContentType="application/vnd.ms-office.chartstyle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17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8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olors4.xml" ContentType="application/vnd.ms-office.chartcolorstyle+xml"/>
  <Override PartName="/ppt/charts/style20.xml" ContentType="application/vnd.ms-office.chartstyl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olors2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82" r:id="rId4"/>
    <p:sldId id="258" r:id="rId5"/>
    <p:sldId id="267" r:id="rId6"/>
    <p:sldId id="259" r:id="rId7"/>
    <p:sldId id="279" r:id="rId8"/>
    <p:sldId id="260" r:id="rId9"/>
    <p:sldId id="261" r:id="rId10"/>
    <p:sldId id="262" r:id="rId11"/>
    <p:sldId id="263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78" r:id="rId25"/>
    <p:sldId id="283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tandardabschnitt" id="{A320DBF1-C82D-4D9C-818D-995911293A50}">
          <p14:sldIdLst>
            <p14:sldId id="256"/>
            <p14:sldId id="264"/>
            <p14:sldId id="282"/>
            <p14:sldId id="258"/>
            <p14:sldId id="267"/>
            <p14:sldId id="259"/>
            <p14:sldId id="279"/>
            <p14:sldId id="260"/>
            <p14:sldId id="261"/>
            <p14:sldId id="262"/>
            <p14:sldId id="263"/>
            <p14:sldId id="265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80"/>
            <p14:sldId id="277"/>
            <p14:sldId id="278"/>
            <p14:sldId id="283"/>
            <p14:sldId id="28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-4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-Arbeitsblat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Office_Excel-Arbeitsblat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Office_Excel-Arbeitsblat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Office_Excel-Arbeitsblat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Office_Excel-Arbeitsblat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Office_Excel-Arbeitsblat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Office_Excel-Arbeitsblat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Office_Excel-Arbeitsblat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Office_Excel-Arbeitsblat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Office_Excel-Arbeitsblatt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Office_Excel-Arbeitsblat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-Arbeitsblat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Office_Excel-Arbeitsblatt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Office_Excel-Arbeitsblatt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Office_Excel-Arbeitsblatt2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-Arbeitsblat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-Arbeitsblat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-Arbeitsblat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-Arbeitsblat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Office_Excel-Arbeitsblat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Office_Excel-Arbeitsblat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Office_Excel-Arbeitsblat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Haushalte mit oder ohne Kinder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88-4E15-A23C-A2A779EA6460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88-4E15-A23C-A2A779EA6460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88-4E15-A23C-A2A779EA6460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F88-4E15-A23C-A2A779EA646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'Teilnehmer der Umfrage'!$A$2:$A$5</c:f>
              <c:strCache>
                <c:ptCount val="4"/>
                <c:pt idx="0">
                  <c:v>keine Kinder</c:v>
                </c:pt>
                <c:pt idx="1">
                  <c:v>1. Kind</c:v>
                </c:pt>
                <c:pt idx="2">
                  <c:v>mehr als 2 Kind</c:v>
                </c:pt>
                <c:pt idx="3">
                  <c:v>k. A.</c:v>
                </c:pt>
              </c:strCache>
            </c:strRef>
          </c:cat>
          <c:val>
            <c:numRef>
              <c:f>'Teilnehmer der Umfrage'!$B$2:$B$5</c:f>
              <c:numCache>
                <c:formatCode>0%</c:formatCode>
                <c:ptCount val="4"/>
                <c:pt idx="0">
                  <c:v>0.15000000000000002</c:v>
                </c:pt>
                <c:pt idx="1">
                  <c:v>0.48000000000000004</c:v>
                </c:pt>
                <c:pt idx="2">
                  <c:v>0.35000000000000003</c:v>
                </c:pt>
                <c:pt idx="3">
                  <c:v>2.0000000000000004E-2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F88-4E15-A23C-A2A779EA6460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3E-45B9-AF71-EF07A78FA188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3E-45B9-AF71-EF07A78FA188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3E-45B9-AF71-EF07A78FA188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73E-45B9-AF71-EF07A78FA188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73E-45B9-AF71-EF07A78FA18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Einkaufsmöglichkeiten!$A$2:$A$6</c:f>
              <c:strCache>
                <c:ptCount val="5"/>
                <c:pt idx="0">
                  <c:v>K.A.</c:v>
                </c:pt>
                <c:pt idx="1">
                  <c:v>sehr zufrieden</c:v>
                </c:pt>
                <c:pt idx="2">
                  <c:v>unzufrieden</c:v>
                </c:pt>
                <c:pt idx="3">
                  <c:v>weniger zufrieden</c:v>
                </c:pt>
                <c:pt idx="4">
                  <c:v>zufrieden</c:v>
                </c:pt>
              </c:strCache>
            </c:strRef>
          </c:cat>
          <c:val>
            <c:numRef>
              <c:f>Einkaufsmöglichkeiten!$B$2:$B$6</c:f>
              <c:numCache>
                <c:formatCode>0%</c:formatCode>
                <c:ptCount val="5"/>
                <c:pt idx="0">
                  <c:v>1.0000000000000002E-2</c:v>
                </c:pt>
                <c:pt idx="1">
                  <c:v>0.23</c:v>
                </c:pt>
                <c:pt idx="2">
                  <c:v>7.0000000000000021E-2</c:v>
                </c:pt>
                <c:pt idx="3">
                  <c:v>0.23</c:v>
                </c:pt>
                <c:pt idx="4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73E-45B9-AF71-EF07A78FA188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90-4DAD-B17C-2BD8217AF2D5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90-4DAD-B17C-2BD8217AF2D5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90-4DAD-B17C-2BD8217AF2D5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D90-4DAD-B17C-2BD8217AF2D5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D90-4DAD-B17C-2BD8217AF2D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Sauberkeit!$A$2:$A$6</c:f>
              <c:strCache>
                <c:ptCount val="5"/>
                <c:pt idx="0">
                  <c:v>K.A.</c:v>
                </c:pt>
                <c:pt idx="1">
                  <c:v>sehr zufrieden</c:v>
                </c:pt>
                <c:pt idx="2">
                  <c:v>unzufrieden</c:v>
                </c:pt>
                <c:pt idx="3">
                  <c:v>weniger zufrieden</c:v>
                </c:pt>
                <c:pt idx="4">
                  <c:v>zufrieden</c:v>
                </c:pt>
              </c:strCache>
            </c:strRef>
          </c:cat>
          <c:val>
            <c:numRef>
              <c:f>Sauberkeit!$B$2:$B$6</c:f>
              <c:numCache>
                <c:formatCode>0%</c:formatCode>
                <c:ptCount val="5"/>
                <c:pt idx="0">
                  <c:v>0.05</c:v>
                </c:pt>
                <c:pt idx="1">
                  <c:v>4.0000000000000008E-2</c:v>
                </c:pt>
                <c:pt idx="2">
                  <c:v>0.21000000000000002</c:v>
                </c:pt>
                <c:pt idx="3">
                  <c:v>0.34</c:v>
                </c:pt>
                <c:pt idx="4">
                  <c:v>0.37000000000000005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D90-4DAD-B17C-2BD8217AF2D5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BE-4C7A-B162-C4F1974B7515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BE-4C7A-B162-C4F1974B7515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BE-4C7A-B162-C4F1974B7515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BE-4C7A-B162-C4F1974B7515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DBE-4C7A-B162-C4F1974B751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'öffentliche Grünaanlagen'!$A$5:$A$9</c:f>
              <c:strCache>
                <c:ptCount val="5"/>
                <c:pt idx="0">
                  <c:v>K.A.</c:v>
                </c:pt>
                <c:pt idx="1">
                  <c:v>sehr zufrieden</c:v>
                </c:pt>
                <c:pt idx="2">
                  <c:v>unzufrieden</c:v>
                </c:pt>
                <c:pt idx="3">
                  <c:v>weniger zufrieden</c:v>
                </c:pt>
                <c:pt idx="4">
                  <c:v>zufrieden</c:v>
                </c:pt>
              </c:strCache>
            </c:strRef>
          </c:cat>
          <c:val>
            <c:numRef>
              <c:f>'öffentliche Grünaanlagen'!$B$5:$B$9</c:f>
              <c:numCache>
                <c:formatCode>0%</c:formatCode>
                <c:ptCount val="5"/>
                <c:pt idx="0">
                  <c:v>0.1</c:v>
                </c:pt>
                <c:pt idx="1">
                  <c:v>0.05</c:v>
                </c:pt>
                <c:pt idx="2">
                  <c:v>0.19</c:v>
                </c:pt>
                <c:pt idx="3">
                  <c:v>0.36000000000000004</c:v>
                </c:pt>
                <c:pt idx="4">
                  <c:v>0.29000000000000004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DBE-4C7A-B162-C4F1974B7515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/>
      <c:pieChart>
        <c:varyColors val="1"/>
        <c:ser>
          <c:idx val="0"/>
          <c:order val="0"/>
          <c:tx>
            <c:v>Feld2</c:v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26-4466-A5A4-D5BBEC551B74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26-4466-A5A4-D5BBEC551B74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26-4466-A5A4-D5BBEC551B74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726-4466-A5A4-D5BBEC551B74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726-4466-A5A4-D5BBEC551B7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Ortszentrum!$A$2:$A$6</c:f>
              <c:strCache>
                <c:ptCount val="5"/>
                <c:pt idx="0">
                  <c:v>K.A.</c:v>
                </c:pt>
                <c:pt idx="1">
                  <c:v>sehr zufrieden</c:v>
                </c:pt>
                <c:pt idx="2">
                  <c:v>unzufrieden</c:v>
                </c:pt>
                <c:pt idx="3">
                  <c:v>weniger zufrieden</c:v>
                </c:pt>
                <c:pt idx="4">
                  <c:v>zufrieden</c:v>
                </c:pt>
              </c:strCache>
            </c:strRef>
          </c:cat>
          <c:val>
            <c:numRef>
              <c:f>Ortszentrum!$B$2:$B$6</c:f>
              <c:numCache>
                <c:formatCode>0%</c:formatCode>
                <c:ptCount val="5"/>
                <c:pt idx="0">
                  <c:v>0.05</c:v>
                </c:pt>
                <c:pt idx="1">
                  <c:v>2.0000000000000004E-2</c:v>
                </c:pt>
                <c:pt idx="2">
                  <c:v>0.26</c:v>
                </c:pt>
                <c:pt idx="3">
                  <c:v>0.48000000000000004</c:v>
                </c:pt>
                <c:pt idx="4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726-4466-A5A4-D5BBEC551B74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/>
      <c:pieChart>
        <c:varyColors val="1"/>
        <c:ser>
          <c:idx val="0"/>
          <c:order val="0"/>
          <c:tx>
            <c:strRef>
              <c:f>'med. Versorgung'!$B$1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5C-40F8-A4A0-4B3D46F9F905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5C-40F8-A4A0-4B3D46F9F905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5C-40F8-A4A0-4B3D46F9F905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5C-40F8-A4A0-4B3D46F9F905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D5C-40F8-A4A0-4B3D46F9F90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'med. Versorgung'!$A$2:$A$6</c:f>
              <c:strCache>
                <c:ptCount val="5"/>
                <c:pt idx="0">
                  <c:v>K.A.</c:v>
                </c:pt>
                <c:pt idx="1">
                  <c:v>sehr zufrieden</c:v>
                </c:pt>
                <c:pt idx="2">
                  <c:v>unzufrieden</c:v>
                </c:pt>
                <c:pt idx="3">
                  <c:v>weniger zufrieden</c:v>
                </c:pt>
                <c:pt idx="4">
                  <c:v>zufrieden</c:v>
                </c:pt>
              </c:strCache>
            </c:strRef>
          </c:cat>
          <c:val>
            <c:numRef>
              <c:f>'med. Versorgung'!$B$2:$B$6</c:f>
              <c:numCache>
                <c:formatCode>0%</c:formatCode>
                <c:ptCount val="5"/>
                <c:pt idx="0">
                  <c:v>2.0000000000000004E-2</c:v>
                </c:pt>
                <c:pt idx="1">
                  <c:v>0.19</c:v>
                </c:pt>
                <c:pt idx="2">
                  <c:v>6.0000000000000005E-2</c:v>
                </c:pt>
                <c:pt idx="3">
                  <c:v>0.15000000000000002</c:v>
                </c:pt>
                <c:pt idx="4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D5C-40F8-A4A0-4B3D46F9F905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A3-469B-87FF-FDBEFD8C84A6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A3-469B-87FF-FDBEFD8C84A6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A3-469B-87FF-FDBEFD8C84A6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A3-469B-87FF-FDBEFD8C84A6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0A3-469B-87FF-FDBEFD8C84A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'Angebot Pflege'!$A$2:$A$6</c:f>
              <c:strCache>
                <c:ptCount val="5"/>
                <c:pt idx="0">
                  <c:v>K.A.</c:v>
                </c:pt>
                <c:pt idx="1">
                  <c:v>sehr zufrieden</c:v>
                </c:pt>
                <c:pt idx="2">
                  <c:v>unzufrieden</c:v>
                </c:pt>
                <c:pt idx="3">
                  <c:v>weniger zufrieden</c:v>
                </c:pt>
                <c:pt idx="4">
                  <c:v>zufrieden</c:v>
                </c:pt>
              </c:strCache>
            </c:strRef>
          </c:cat>
          <c:val>
            <c:numRef>
              <c:f>'Angebot Pflege'!$B$2:$B$6</c:f>
              <c:numCache>
                <c:formatCode>0%</c:formatCode>
                <c:ptCount val="5"/>
                <c:pt idx="0">
                  <c:v>0.53</c:v>
                </c:pt>
                <c:pt idx="1">
                  <c:v>3.0000000000000002E-2</c:v>
                </c:pt>
                <c:pt idx="2">
                  <c:v>4.0000000000000008E-2</c:v>
                </c:pt>
                <c:pt idx="3">
                  <c:v>0.17</c:v>
                </c:pt>
                <c:pt idx="4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0A3-469B-87FF-FDBEFD8C84A6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5D-4853-9AA4-E889C471EBD9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5D-4853-9AA4-E889C471EBD9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5D-4853-9AA4-E889C471EBD9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A5D-4853-9AA4-E889C471EBD9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A5D-4853-9AA4-E889C471EBD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'Angebot Kita'!$A$2:$A$6</c:f>
              <c:strCache>
                <c:ptCount val="5"/>
                <c:pt idx="0">
                  <c:v>K.A.</c:v>
                </c:pt>
                <c:pt idx="1">
                  <c:v>sehr zufrieden</c:v>
                </c:pt>
                <c:pt idx="2">
                  <c:v>unzufrieden</c:v>
                </c:pt>
                <c:pt idx="3">
                  <c:v>weniger zufrieden</c:v>
                </c:pt>
                <c:pt idx="4">
                  <c:v>zufrieden</c:v>
                </c:pt>
              </c:strCache>
            </c:strRef>
          </c:cat>
          <c:val>
            <c:numRef>
              <c:f>'Angebot Kita'!$B$2:$B$6</c:f>
              <c:numCache>
                <c:formatCode>0%</c:formatCode>
                <c:ptCount val="5"/>
                <c:pt idx="0">
                  <c:v>0.48000000000000004</c:v>
                </c:pt>
                <c:pt idx="1">
                  <c:v>9.0000000000000011E-2</c:v>
                </c:pt>
                <c:pt idx="2">
                  <c:v>0.05</c:v>
                </c:pt>
                <c:pt idx="3">
                  <c:v>0.1</c:v>
                </c:pt>
                <c:pt idx="4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A5D-4853-9AA4-E889C471EBD9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59-4B7E-8B29-46508F6BB0B1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59-4B7E-8B29-46508F6BB0B1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59-4B7E-8B29-46508F6BB0B1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259-4B7E-8B29-46508F6BB0B1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259-4B7E-8B29-46508F6BB0B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Grundschule!$A$2:$A$6</c:f>
              <c:strCache>
                <c:ptCount val="5"/>
                <c:pt idx="0">
                  <c:v>K.A.</c:v>
                </c:pt>
                <c:pt idx="1">
                  <c:v>sehr zufrieden</c:v>
                </c:pt>
                <c:pt idx="2">
                  <c:v>unzufrieden</c:v>
                </c:pt>
                <c:pt idx="3">
                  <c:v>weniger zufrieden</c:v>
                </c:pt>
                <c:pt idx="4">
                  <c:v>zufrieden</c:v>
                </c:pt>
              </c:strCache>
            </c:strRef>
          </c:cat>
          <c:val>
            <c:numRef>
              <c:f>Grundschule!$B$2:$B$6</c:f>
              <c:numCache>
                <c:formatCode>0%</c:formatCode>
                <c:ptCount val="5"/>
                <c:pt idx="0">
                  <c:v>0.55000000000000004</c:v>
                </c:pt>
                <c:pt idx="1">
                  <c:v>4.0000000000000008E-2</c:v>
                </c:pt>
                <c:pt idx="2">
                  <c:v>3.0000000000000002E-2</c:v>
                </c:pt>
                <c:pt idx="3">
                  <c:v>0.12000000000000001</c:v>
                </c:pt>
                <c:pt idx="4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259-4B7E-8B29-46508F6BB0B1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7D-4DE2-804C-934363DC676A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7D-4DE2-804C-934363DC676A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B7D-4DE2-804C-934363DC676A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B7D-4DE2-804C-934363DC676A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B7D-4DE2-804C-934363DC676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Freizeitangebote!$A$2:$A$6</c:f>
              <c:strCache>
                <c:ptCount val="5"/>
                <c:pt idx="0">
                  <c:v>K.A.</c:v>
                </c:pt>
                <c:pt idx="1">
                  <c:v>sehr zufrieden</c:v>
                </c:pt>
                <c:pt idx="2">
                  <c:v>unzufrieden</c:v>
                </c:pt>
                <c:pt idx="3">
                  <c:v>weniger zufrieden</c:v>
                </c:pt>
                <c:pt idx="4">
                  <c:v>zufrieden</c:v>
                </c:pt>
              </c:strCache>
            </c:strRef>
          </c:cat>
          <c:val>
            <c:numRef>
              <c:f>Freizeitangebote!$B$2:$B$6</c:f>
              <c:numCache>
                <c:formatCode>0%</c:formatCode>
                <c:ptCount val="5"/>
                <c:pt idx="0">
                  <c:v>0.17</c:v>
                </c:pt>
                <c:pt idx="1">
                  <c:v>0.2</c:v>
                </c:pt>
                <c:pt idx="2">
                  <c:v>2.0000000000000004E-2</c:v>
                </c:pt>
                <c:pt idx="3">
                  <c:v>0.14000000000000001</c:v>
                </c:pt>
                <c:pt idx="4">
                  <c:v>0.47000000000000003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B7D-4DE2-804C-934363DC676A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E2-4F0E-A852-E5FE26552073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E2-4F0E-A852-E5FE26552073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E2-4F0E-A852-E5FE26552073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4E2-4F0E-A852-E5FE26552073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4E2-4F0E-A852-E5FE2655207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'Angebot f. Kinder'!$A$2:$A$6</c:f>
              <c:strCache>
                <c:ptCount val="5"/>
                <c:pt idx="0">
                  <c:v>K.A.</c:v>
                </c:pt>
                <c:pt idx="1">
                  <c:v>sehr zufrieden</c:v>
                </c:pt>
                <c:pt idx="2">
                  <c:v>unzufrieden</c:v>
                </c:pt>
                <c:pt idx="3">
                  <c:v>weniger zufrieden</c:v>
                </c:pt>
                <c:pt idx="4">
                  <c:v>zufrieden</c:v>
                </c:pt>
              </c:strCache>
            </c:strRef>
          </c:cat>
          <c:val>
            <c:numRef>
              <c:f>'Angebot f. Kinder'!$B$2:$B$6</c:f>
              <c:numCache>
                <c:formatCode>0%</c:formatCode>
                <c:ptCount val="5"/>
                <c:pt idx="0">
                  <c:v>0.43000000000000005</c:v>
                </c:pt>
                <c:pt idx="1">
                  <c:v>8.0000000000000016E-2</c:v>
                </c:pt>
                <c:pt idx="2">
                  <c:v>0.05</c:v>
                </c:pt>
                <c:pt idx="3">
                  <c:v>0.2</c:v>
                </c:pt>
                <c:pt idx="4">
                  <c:v>0.24000000000000002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4E2-4F0E-A852-E5FE26552073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plotArea>
      <c:layout/>
      <c:barChart>
        <c:barDir val="bar"/>
        <c:grouping val="clustered"/>
        <c:ser>
          <c:idx val="1"/>
          <c:order val="0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Teilnehmer!$A$2:$A$3</c:f>
              <c:strCache>
                <c:ptCount val="2"/>
                <c:pt idx="0">
                  <c:v>Teilnehmer zwischen 20 und 40 Jahre</c:v>
                </c:pt>
                <c:pt idx="1">
                  <c:v>Teilnehmer über 40 Jahre</c:v>
                </c:pt>
              </c:strCache>
            </c:strRef>
          </c:cat>
          <c:val>
            <c:numRef>
              <c:f>Teilnehmer!$C$2:$C$3</c:f>
              <c:numCache>
                <c:formatCode>0%</c:formatCode>
                <c:ptCount val="2"/>
                <c:pt idx="0">
                  <c:v>0.24000000000000002</c:v>
                </c:pt>
                <c:pt idx="1">
                  <c:v>0.76000000000000012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26-4B1A-BCCE-E059A4A40AB4}"/>
            </c:ext>
          </c:extLst>
        </c:ser>
        <c:dLbls>
          <c:showVal val="1"/>
        </c:dLbls>
        <c:gapWidth val="65"/>
        <c:axId val="71549312"/>
        <c:axId val="7155084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Teilnehmer!$A$2:$A$3</c15:sqref>
                        </c15:formulaRef>
                      </c:ext>
                    </c:extLst>
                    <c:strCache>
                      <c:ptCount val="2"/>
                      <c:pt idx="0">
                        <c:v>Teilnehmer zwischen 20 und 40 Jahre</c:v>
                      </c:pt>
                      <c:pt idx="1">
                        <c:v>Teilnehmer über 40 Jahre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Teilnehmer!$B$2:$B$3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726-4B1A-BCCE-E059A4A40AB4}"/>
                  </c:ext>
                </c:extLst>
              </c15:ser>
            </c15:filteredBarSeries>
          </c:ext>
        </c:extLst>
      </c:barChart>
      <c:catAx>
        <c:axId val="715493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1550848"/>
        <c:crosses val="autoZero"/>
        <c:auto val="1"/>
        <c:lblAlgn val="ctr"/>
        <c:lblOffset val="100"/>
      </c:catAx>
      <c:valAx>
        <c:axId val="71550848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154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9C-47CE-919A-6658A01102BA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9C-47CE-919A-6658A01102BA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9C-47CE-919A-6658A01102BA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09C-47CE-919A-6658A01102BA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09C-47CE-919A-6658A01102B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'Angebot f. Jugenliche'!$A$2:$A$6</c:f>
              <c:strCache>
                <c:ptCount val="5"/>
                <c:pt idx="0">
                  <c:v>K.A.</c:v>
                </c:pt>
                <c:pt idx="1">
                  <c:v>sehr zufrieden</c:v>
                </c:pt>
                <c:pt idx="2">
                  <c:v>unzufrieden</c:v>
                </c:pt>
                <c:pt idx="3">
                  <c:v>weniger zufrieden</c:v>
                </c:pt>
                <c:pt idx="4">
                  <c:v>zufrieden</c:v>
                </c:pt>
              </c:strCache>
            </c:strRef>
          </c:cat>
          <c:val>
            <c:numRef>
              <c:f>'Angebot f. Jugenliche'!$B$2:$B$6</c:f>
              <c:numCache>
                <c:formatCode>0%</c:formatCode>
                <c:ptCount val="5"/>
                <c:pt idx="0">
                  <c:v>0.52</c:v>
                </c:pt>
                <c:pt idx="1">
                  <c:v>2.0000000000000004E-2</c:v>
                </c:pt>
                <c:pt idx="2">
                  <c:v>0.14000000000000001</c:v>
                </c:pt>
                <c:pt idx="3">
                  <c:v>0.24000000000000002</c:v>
                </c:pt>
                <c:pt idx="4">
                  <c:v>8.0000000000000016E-2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09C-47CE-919A-6658A01102BA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7E-4069-8491-8CB9D46EA0EC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7E-4069-8491-8CB9D46EA0EC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7E-4069-8491-8CB9D46EA0EC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47E-4069-8491-8CB9D46EA0EC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47E-4069-8491-8CB9D46EA0E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'Angebot f. Senioren'!$A$2:$A$6</c:f>
              <c:strCache>
                <c:ptCount val="5"/>
                <c:pt idx="0">
                  <c:v>K.A.</c:v>
                </c:pt>
                <c:pt idx="1">
                  <c:v>sehr zufrieden</c:v>
                </c:pt>
                <c:pt idx="2">
                  <c:v>unzufrieden</c:v>
                </c:pt>
                <c:pt idx="3">
                  <c:v>weniger zufrieden</c:v>
                </c:pt>
                <c:pt idx="4">
                  <c:v>zufrieden</c:v>
                </c:pt>
              </c:strCache>
            </c:strRef>
          </c:cat>
          <c:val>
            <c:numRef>
              <c:f>'Angebot f. Senioren'!$B$2:$B$6</c:f>
              <c:numCache>
                <c:formatCode>0%</c:formatCode>
                <c:ptCount val="5"/>
                <c:pt idx="0">
                  <c:v>0.54</c:v>
                </c:pt>
                <c:pt idx="1">
                  <c:v>2.0000000000000004E-2</c:v>
                </c:pt>
                <c:pt idx="2">
                  <c:v>0.05</c:v>
                </c:pt>
                <c:pt idx="3">
                  <c:v>0.2</c:v>
                </c:pt>
                <c:pt idx="4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47E-4069-8491-8CB9D46EA0EC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70-4E35-8510-55589A9D193D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70-4E35-8510-55589A9D193D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70-4E35-8510-55589A9D193D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670-4E35-8510-55589A9D193D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670-4E35-8510-55589A9D193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Kulturangebote!$A$2:$A$6</c:f>
              <c:strCache>
                <c:ptCount val="5"/>
                <c:pt idx="0">
                  <c:v>K.A.</c:v>
                </c:pt>
                <c:pt idx="1">
                  <c:v>sehr zufrieden</c:v>
                </c:pt>
                <c:pt idx="2">
                  <c:v>unzufrieden</c:v>
                </c:pt>
                <c:pt idx="3">
                  <c:v>weniger zufrieden</c:v>
                </c:pt>
                <c:pt idx="4">
                  <c:v>zufrieden</c:v>
                </c:pt>
              </c:strCache>
            </c:strRef>
          </c:cat>
          <c:val>
            <c:numRef>
              <c:f>Kulturangebote!$B$2:$B$6</c:f>
              <c:numCache>
                <c:formatCode>0%</c:formatCode>
                <c:ptCount val="5"/>
                <c:pt idx="0">
                  <c:v>0.26</c:v>
                </c:pt>
                <c:pt idx="1">
                  <c:v>7.0000000000000021E-2</c:v>
                </c:pt>
                <c:pt idx="2">
                  <c:v>0.05</c:v>
                </c:pt>
                <c:pt idx="3">
                  <c:v>0.25</c:v>
                </c:pt>
                <c:pt idx="4">
                  <c:v>0.36000000000000004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670-4E35-8510-55589A9D193D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Gemeindeleben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02-4A6C-B7F1-FC1806C9A382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02-4A6C-B7F1-FC1806C9A382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02-4A6C-B7F1-FC1806C9A382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02-4A6C-B7F1-FC1806C9A382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302-4A6C-B7F1-FC1806C9A38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Radwege!$A$2:$A$6</c:f>
              <c:strCache>
                <c:ptCount val="5"/>
                <c:pt idx="0">
                  <c:v>K.A.</c:v>
                </c:pt>
                <c:pt idx="1">
                  <c:v>sehr zufrieden</c:v>
                </c:pt>
                <c:pt idx="2">
                  <c:v>unzufrieden</c:v>
                </c:pt>
                <c:pt idx="3">
                  <c:v>weniger zufreiden</c:v>
                </c:pt>
                <c:pt idx="4">
                  <c:v>zufreiden</c:v>
                </c:pt>
              </c:strCache>
            </c:strRef>
          </c:cat>
          <c:val>
            <c:numRef>
              <c:f>Radwege!$B$2:$B$6</c:f>
              <c:numCache>
                <c:formatCode>0%</c:formatCode>
                <c:ptCount val="5"/>
                <c:pt idx="0">
                  <c:v>0.1</c:v>
                </c:pt>
                <c:pt idx="1">
                  <c:v>6.0000000000000005E-2</c:v>
                </c:pt>
                <c:pt idx="2">
                  <c:v>4.0000000000000008E-2</c:v>
                </c:pt>
                <c:pt idx="3">
                  <c:v>0.23</c:v>
                </c:pt>
                <c:pt idx="4">
                  <c:v>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302-4A6C-B7F1-FC1806C9A382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5E-437D-994F-C47E68F1E2A2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5E-437D-994F-C47E68F1E2A2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5E-437D-994F-C47E68F1E2A2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B5E-437D-994F-C47E68F1E2A2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B5E-437D-994F-C47E68F1E2A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Tabelle22!$A$1:$A$5</c:f>
              <c:strCache>
                <c:ptCount val="5"/>
                <c:pt idx="0">
                  <c:v>K.A.</c:v>
                </c:pt>
                <c:pt idx="1">
                  <c:v>sehr zufrieden</c:v>
                </c:pt>
                <c:pt idx="2">
                  <c:v>unzufrieden</c:v>
                </c:pt>
                <c:pt idx="3">
                  <c:v>weniger zufrieden</c:v>
                </c:pt>
                <c:pt idx="4">
                  <c:v>zufrieden</c:v>
                </c:pt>
              </c:strCache>
            </c:strRef>
          </c:cat>
          <c:val>
            <c:numRef>
              <c:f>Tabelle22!$B$1:$B$5</c:f>
              <c:numCache>
                <c:formatCode>0%</c:formatCode>
                <c:ptCount val="5"/>
                <c:pt idx="0">
                  <c:v>5.5000000000000007E-2</c:v>
                </c:pt>
                <c:pt idx="1">
                  <c:v>6.5000000000000002E-2</c:v>
                </c:pt>
                <c:pt idx="2">
                  <c:v>0.17</c:v>
                </c:pt>
                <c:pt idx="3">
                  <c:v>0.31000000000000005</c:v>
                </c:pt>
                <c:pt idx="4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B5E-437D-994F-C47E68F1E2A2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Verkehrsanbindung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Verkehrsanbindung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4D-4627-8348-55A139A813ED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4D-4627-8348-55A139A813ED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4D-4627-8348-55A139A813ED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4D-4627-8348-55A139A813ED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64D-4627-8348-55A139A813E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Verkehrsanbindung!$A$2:$A$6</c:f>
              <c:strCache>
                <c:ptCount val="5"/>
                <c:pt idx="0">
                  <c:v>K.A.</c:v>
                </c:pt>
                <c:pt idx="1">
                  <c:v>sehr zufrieden</c:v>
                </c:pt>
                <c:pt idx="2">
                  <c:v>unzufrieden</c:v>
                </c:pt>
                <c:pt idx="3">
                  <c:v>weniger zufrieden</c:v>
                </c:pt>
                <c:pt idx="4">
                  <c:v>zufrieden</c:v>
                </c:pt>
              </c:strCache>
            </c:strRef>
          </c:cat>
          <c:val>
            <c:numRef>
              <c:f>Verkehrsanbindung!$B$2:$B$6</c:f>
              <c:numCache>
                <c:formatCode>0%</c:formatCode>
                <c:ptCount val="5"/>
                <c:pt idx="0">
                  <c:v>8.0000000000000016E-2</c:v>
                </c:pt>
                <c:pt idx="1">
                  <c:v>0.30000000000000004</c:v>
                </c:pt>
                <c:pt idx="2">
                  <c:v>7.0000000000000021E-2</c:v>
                </c:pt>
                <c:pt idx="3">
                  <c:v>0.11</c:v>
                </c:pt>
                <c:pt idx="4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64D-4627-8348-55A139A813ED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plotArea>
      <c:layout/>
      <c:pieChart>
        <c:varyColors val="1"/>
        <c:ser>
          <c:idx val="0"/>
          <c:order val="0"/>
          <c:tx>
            <c:strRef>
              <c:f>Verkehrstraßen!$B$1</c:f>
              <c:strCache>
                <c:ptCount val="1"/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1C-4D7D-AD68-8CC3FFBE4973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1C-4D7D-AD68-8CC3FFBE4973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1C-4D7D-AD68-8CC3FFBE4973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F1C-4D7D-AD68-8CC3FFBE4973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F1C-4D7D-AD68-8CC3FFBE4973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Val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Verkehrstraßen!$A$2:$A$6</c:f>
              <c:strCache>
                <c:ptCount val="5"/>
                <c:pt idx="0">
                  <c:v>K.A.</c:v>
                </c:pt>
                <c:pt idx="1">
                  <c:v>sehr zufrieden</c:v>
                </c:pt>
                <c:pt idx="2">
                  <c:v>unzufrieden</c:v>
                </c:pt>
                <c:pt idx="3">
                  <c:v>weniger zufrieden</c:v>
                </c:pt>
                <c:pt idx="4">
                  <c:v>zufrieden</c:v>
                </c:pt>
              </c:strCache>
            </c:strRef>
          </c:cat>
          <c:val>
            <c:numRef>
              <c:f>Verkehrstraßen!$B$2:$B$6</c:f>
              <c:numCache>
                <c:formatCode>0%</c:formatCode>
                <c:ptCount val="5"/>
                <c:pt idx="0">
                  <c:v>4.0000000000000008E-2</c:v>
                </c:pt>
                <c:pt idx="1">
                  <c:v>0.11</c:v>
                </c:pt>
                <c:pt idx="2">
                  <c:v>0.13</c:v>
                </c:pt>
                <c:pt idx="3">
                  <c:v>0.34</c:v>
                </c:pt>
                <c:pt idx="4">
                  <c:v>0.38000000000000006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F1C-4D7D-AD68-8CC3FFBE4973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19-4397-BCFA-91F759A40D64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19-4397-BCFA-91F759A40D64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719-4397-BCFA-91F759A40D64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719-4397-BCFA-91F759A40D64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719-4397-BCFA-91F759A40D6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Radwege!$A$2:$A$6</c:f>
              <c:strCache>
                <c:ptCount val="5"/>
                <c:pt idx="0">
                  <c:v>K.A.</c:v>
                </c:pt>
                <c:pt idx="1">
                  <c:v>sehr zufrieden</c:v>
                </c:pt>
                <c:pt idx="2">
                  <c:v>unzufrieden</c:v>
                </c:pt>
                <c:pt idx="3">
                  <c:v>weniger zufrieden</c:v>
                </c:pt>
                <c:pt idx="4">
                  <c:v>zufrieden</c:v>
                </c:pt>
              </c:strCache>
            </c:strRef>
          </c:cat>
          <c:val>
            <c:numRef>
              <c:f>Radwege!$B$2:$B$6</c:f>
              <c:numCache>
                <c:formatCode>0%</c:formatCode>
                <c:ptCount val="5"/>
                <c:pt idx="0">
                  <c:v>0.12000000000000001</c:v>
                </c:pt>
                <c:pt idx="1">
                  <c:v>7.0000000000000021E-2</c:v>
                </c:pt>
                <c:pt idx="2">
                  <c:v>0.18000000000000002</c:v>
                </c:pt>
                <c:pt idx="3">
                  <c:v>0.31000000000000005</c:v>
                </c:pt>
                <c:pt idx="4">
                  <c:v>0.32000000000000006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719-4397-BCFA-91F759A40D64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81-40D2-A46B-1AC00167ACEF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81-40D2-A46B-1AC00167ACEF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81-40D2-A46B-1AC00167ACEF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181-40D2-A46B-1AC00167ACEF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181-40D2-A46B-1AC00167ACE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'Mögliches Bauen'!$A$2:$A$6</c:f>
              <c:strCache>
                <c:ptCount val="5"/>
                <c:pt idx="0">
                  <c:v>K.A.</c:v>
                </c:pt>
                <c:pt idx="1">
                  <c:v>sehr zufrieden</c:v>
                </c:pt>
                <c:pt idx="2">
                  <c:v>unzufrieden</c:v>
                </c:pt>
                <c:pt idx="3">
                  <c:v>weniger zufrieden</c:v>
                </c:pt>
                <c:pt idx="4">
                  <c:v>zufrieden</c:v>
                </c:pt>
              </c:strCache>
            </c:strRef>
          </c:cat>
          <c:val>
            <c:numRef>
              <c:f>'Mögliches Bauen'!$B$2:$B$6</c:f>
              <c:numCache>
                <c:formatCode>0%</c:formatCode>
                <c:ptCount val="5"/>
                <c:pt idx="0">
                  <c:v>0.38000000000000006</c:v>
                </c:pt>
                <c:pt idx="1">
                  <c:v>4.0000000000000008E-2</c:v>
                </c:pt>
                <c:pt idx="2">
                  <c:v>0.16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181-40D2-A46B-1AC00167ACEF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116BEED-8935-0A71-CC46-09B7912F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70C0"/>
                </a:solidFill>
              </a:rPr>
              <a:t>Ergebnisse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9640BD3B-C5B2-FB63-EB5A-33572DC45E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Umfrage zur Umfrage zur Situation in Schifferstadt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8E9203DB-2D20-E014-21E4-9127D8779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1838843"/>
          </a:xfrm>
        </p:spPr>
        <p:txBody>
          <a:bodyPr/>
          <a:lstStyle/>
          <a:p>
            <a:r>
              <a:rPr lang="de-DE" dirty="0"/>
              <a:t>Verteilung von 10.000 Umfragekarten.</a:t>
            </a:r>
          </a:p>
          <a:p>
            <a:r>
              <a:rPr lang="de-DE" dirty="0"/>
              <a:t>Zeitraum vom 20.02.-04.03.2024</a:t>
            </a:r>
          </a:p>
          <a:p>
            <a:r>
              <a:rPr lang="de-DE" dirty="0"/>
              <a:t>Teilnehmer 261 Personen, dass entspricht 3,5 % Beteiligung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B05FA3B1-2F2A-8327-5C03-C18B0FBF0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412" y="3913617"/>
            <a:ext cx="23812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376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0949752-0061-A8C7-4A78-FDB3E622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Einkaufsmöglichkeiten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B95319C2-CDE5-E310-C5DA-3EFEC73829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Einkaufsmöglichkeiten im Norden schaffen – Supermarkt</a:t>
            </a:r>
          </a:p>
          <a:p>
            <a:r>
              <a:rPr lang="de-DE" dirty="0"/>
              <a:t>mehr inhabergeführte Einzelhandelsgeschäfte in der Hauptstraße</a:t>
            </a:r>
          </a:p>
          <a:p>
            <a:r>
              <a:rPr lang="de-DE" dirty="0"/>
              <a:t>weniger Frisöre und Pizzerien</a:t>
            </a:r>
          </a:p>
          <a:p>
            <a:r>
              <a:rPr lang="de-DE" dirty="0"/>
              <a:t>mehr Cafés in der Innenstadt</a:t>
            </a:r>
          </a:p>
          <a:p>
            <a:r>
              <a:rPr lang="de-DE" dirty="0"/>
              <a:t>alles am Ortsrand erhältlich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xmlns="" id="{31B77F2D-61C9-AD7E-909A-694961F50EE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176687392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4524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AF2F46D-567D-DC46-0023-F4740FE1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Sauberkeit im Ort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CF2CEF1F-DB26-DB04-1BD5-6217F77CE9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mehr Kontrollen der Straßen und Randgebieten </a:t>
            </a:r>
          </a:p>
          <a:p>
            <a:r>
              <a:rPr lang="de-DE" dirty="0"/>
              <a:t>Straßenreinigungssatzung einhalten</a:t>
            </a:r>
          </a:p>
          <a:p>
            <a:r>
              <a:rPr lang="de-DE" dirty="0"/>
              <a:t>Sauberkeit an den Bahnhöfen</a:t>
            </a:r>
          </a:p>
          <a:p>
            <a:r>
              <a:rPr lang="de-DE" dirty="0"/>
              <a:t>mehr Mülleimer und öfter entleeren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xmlns="" id="{91C60A45-ABD7-EAFC-4C2C-D475EA9BB2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16006903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67176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C7A9C58-D31E-2C0E-F2DA-11D72EB53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Öffentliche Grünanlagen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4E835534-3340-249F-0B71-C4C0A865F2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mehr Begrünung</a:t>
            </a:r>
          </a:p>
          <a:p>
            <a:r>
              <a:rPr lang="de-DE" dirty="0"/>
              <a:t>mehr Pflege der vorhandenen Grünanlagen</a:t>
            </a:r>
          </a:p>
          <a:p>
            <a:r>
              <a:rPr lang="de-DE" dirty="0"/>
              <a:t>Hundeauslauffläche schaffen, um Grünflächen vom Hundekot freizuhalten</a:t>
            </a:r>
          </a:p>
          <a:p>
            <a:r>
              <a:rPr lang="de-DE" dirty="0"/>
              <a:t>mehr Hundetoiletten</a:t>
            </a:r>
          </a:p>
          <a:p>
            <a:r>
              <a:rPr lang="de-DE" dirty="0"/>
              <a:t>Käthe-Kollwitz-Platz und Schwanenweiher aufwerten</a:t>
            </a:r>
          </a:p>
          <a:p>
            <a:r>
              <a:rPr lang="de-DE" dirty="0"/>
              <a:t>Entsiegelung der städtischen Flächen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xmlns="" id="{A1150C5F-F63A-0DB2-AA93-B66382B5828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773762268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78265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F34F51F-3015-E8AC-F95B-14EADC36C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Ortszentrum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D2DBAAE9-7FE5-AE52-7202-45362AB8C8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zugeparkt, fehlendes Parkkonzept</a:t>
            </a:r>
          </a:p>
          <a:p>
            <a:r>
              <a:rPr lang="de-DE" dirty="0"/>
              <a:t>zu wenig Einkaufsmöglichkeiten</a:t>
            </a:r>
          </a:p>
          <a:p>
            <a:r>
              <a:rPr lang="de-DE" dirty="0"/>
              <a:t>mehr Cafés</a:t>
            </a:r>
          </a:p>
          <a:p>
            <a:r>
              <a:rPr lang="de-DE" dirty="0"/>
              <a:t>Leerstände beseitigen </a:t>
            </a:r>
          </a:p>
          <a:p>
            <a:r>
              <a:rPr lang="de-DE" dirty="0"/>
              <a:t>„Ochsen“ endlich wiederbeleben</a:t>
            </a:r>
          </a:p>
          <a:p>
            <a:r>
              <a:rPr lang="de-DE" dirty="0"/>
              <a:t>öffentliche Toiletten</a:t>
            </a:r>
          </a:p>
          <a:p>
            <a:r>
              <a:rPr lang="de-DE" dirty="0"/>
              <a:t>Aufwertung des Straßenraums</a:t>
            </a:r>
          </a:p>
          <a:p>
            <a:endParaRPr lang="de-DE" dirty="0"/>
          </a:p>
        </p:txBody>
      </p:sp>
      <p:graphicFrame>
        <p:nvGraphicFramePr>
          <p:cNvPr id="7" name="Inhaltsplatzhalter 6" descr="Diagrammtyp: Kreis. &quot;Feld2&quot;&#10;&#10;Beschreibung automatisch generiert.">
            <a:extLst>
              <a:ext uri="{FF2B5EF4-FFF2-40B4-BE49-F238E27FC236}">
                <a16:creationId xmlns:a16="http://schemas.microsoft.com/office/drawing/2014/main" xmlns="" id="{11744543-29C4-87AA-36D7-32F6D0814A4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945770033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9658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8712243-1726-4AB5-2990-AFF9267D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Medizinische Versorgung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53ADB823-8701-30CE-C0BC-385835DA86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mehr Ärzte ohne </a:t>
            </a:r>
            <a:r>
              <a:rPr lang="de-DE" dirty="0" err="1"/>
              <a:t>Aufnahmestop</a:t>
            </a:r>
            <a:endParaRPr lang="de-DE" dirty="0"/>
          </a:p>
          <a:p>
            <a:r>
              <a:rPr lang="de-DE" dirty="0"/>
              <a:t>ansonsten keine Meldungen</a:t>
            </a:r>
          </a:p>
          <a:p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xmlns="" id="{66912686-5452-4ECD-6833-F8B71BE52D3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37625331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71490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31ECEBB-36CD-30F4-DDDC-224BACCD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Angebote für Pflegebedürftige und Menschen mit Beeinträchtigung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FFC7EDF1-92D6-19D3-F2A4-5CF591210B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fehlende Tagespflegeeinrichtung</a:t>
            </a:r>
          </a:p>
          <a:p>
            <a:r>
              <a:rPr lang="de-DE" dirty="0"/>
              <a:t>barrierefreier und bezahlbarer Wohnraum</a:t>
            </a:r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xmlns="" id="{63ADE5FB-4C6A-A8B2-B76A-80006D0882F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969130233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65847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79253E2-B4FA-D49F-2897-9AC2C231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Angebote Kindertagesstätten/Krippen/ Kindertagespflege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6528B270-E4B2-EC4A-78F7-D5875B2D79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fehlende Kita-Plätze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xmlns="" id="{6EC7EDF6-5EC6-7B60-7668-5293F1085AE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831453338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08986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0FAFAE1-1FF5-1D2B-AA44-1DCB6DDE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Grundschulen/Betreuungsangebote/</a:t>
            </a:r>
            <a:br>
              <a:rPr lang="de-DE" dirty="0"/>
            </a:br>
            <a:r>
              <a:rPr lang="de-DE" dirty="0"/>
              <a:t>Ganztagsschule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3D040ED3-3016-6247-B4DD-44D5CE75C3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überfüllte Schulen</a:t>
            </a:r>
          </a:p>
          <a:p>
            <a:r>
              <a:rPr lang="de-DE" dirty="0"/>
              <a:t>hohe Essens- und Betreuungskosten</a:t>
            </a:r>
          </a:p>
          <a:p>
            <a:r>
              <a:rPr lang="de-DE" dirty="0"/>
              <a:t>mehr Betreuungsangebote</a:t>
            </a:r>
          </a:p>
          <a:p>
            <a:r>
              <a:rPr lang="de-DE" dirty="0"/>
              <a:t>zu wenig Integrationsarbeit</a:t>
            </a:r>
          </a:p>
          <a:p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xmlns="" id="{6B05E0F5-DB77-77C1-CFF5-05E9AB631F4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238444565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1663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75AB5C8-9444-CF02-FBE1-1DD5385B4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Freizeitangebote z.B. Vereine</a:t>
            </a:r>
            <a:br>
              <a:rPr lang="de-DE" dirty="0"/>
            </a:b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D6C927D5-EC35-84E8-1CDC-BA5D7D74FF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mehr städtische Veranstaltungen, wie z.B. Weihnachtsmarkt</a:t>
            </a:r>
          </a:p>
          <a:p>
            <a:r>
              <a:rPr lang="de-DE" dirty="0"/>
              <a:t>keine Straßenfasnacht als Saufveranstaltung, alternative für Jugendliche schaffen, damit die Fasnacht wieder familienfreundlich wird.</a:t>
            </a:r>
          </a:p>
          <a:p>
            <a:r>
              <a:rPr lang="de-DE" dirty="0"/>
              <a:t>für Frauen sichere Sportflächen</a:t>
            </a:r>
          </a:p>
          <a:p>
            <a:r>
              <a:rPr lang="de-DE" dirty="0"/>
              <a:t>breitgefächertes Vereinsangebot</a:t>
            </a:r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xmlns="" id="{FC0844B7-7BFC-9B91-1E34-FA94D994AE6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772077163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85404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61BD560-C17C-C8F5-2D1D-238164A3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Angebote für Kinder bis 12 Jahre </a:t>
            </a:r>
            <a:br>
              <a:rPr lang="de-DE" dirty="0"/>
            </a:br>
            <a:r>
              <a:rPr lang="de-DE" dirty="0"/>
              <a:t>(z.B. Spielplätze)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B269DBD3-E551-EE70-5088-0A36954928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Sauberkeit und Instandhaltung der Spielplätze ist verbesserungswürdig</a:t>
            </a:r>
          </a:p>
          <a:p>
            <a:r>
              <a:rPr lang="de-DE" dirty="0"/>
              <a:t>attraktivere Spielgeräte</a:t>
            </a:r>
          </a:p>
          <a:p>
            <a:r>
              <a:rPr lang="de-DE" dirty="0"/>
              <a:t>wenig Vereinsangebote</a:t>
            </a:r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xmlns="" id="{534CB7AB-2845-0F61-8E3A-E7C6EB1DA88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179345276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0572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A5D11A1-DE3F-04B3-7DA9-1ED689B7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Statistische Informationen</a:t>
            </a:r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xmlns="" id="{39358463-BD04-26EF-C621-A63F7F3CBA9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026425740"/>
              </p:ext>
            </p:extLst>
          </p:nvPr>
        </p:nvGraphicFramePr>
        <p:xfrm>
          <a:off x="5089525" y="2160588"/>
          <a:ext cx="4184650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xmlns="" id="{494641FB-E2EF-30C6-5210-2B56BCE06C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3713643"/>
              </p:ext>
            </p:extLst>
          </p:nvPr>
        </p:nvGraphicFramePr>
        <p:xfrm>
          <a:off x="521293" y="2160588"/>
          <a:ext cx="3931065" cy="3881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96079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7D09451-D8A5-A7C8-B838-261A73DC0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Angebote für Jugendliche ab 12 Jahren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3B1DB27F-25C3-9718-75E8-236556C7E2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fehlendes Café</a:t>
            </a:r>
          </a:p>
          <a:p>
            <a:r>
              <a:rPr lang="de-DE" dirty="0"/>
              <a:t>zu wenig Veranstaltungen für die Jugendlichen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xmlns="" id="{944BF2B0-74B4-8731-1B5A-E1CC1F627E8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14581182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99555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22E446-AA6B-7019-8F2D-4ABC296A8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Angebote für Senioren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0B3B136F-11EE-03DA-30BE-29F7DE2861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fehlende Generationenprojekte</a:t>
            </a:r>
          </a:p>
          <a:p>
            <a:r>
              <a:rPr lang="de-DE" dirty="0"/>
              <a:t>altersgerechte Wohnformen</a:t>
            </a:r>
          </a:p>
          <a:p>
            <a:r>
              <a:rPr lang="de-DE" dirty="0"/>
              <a:t>fehlende Toiletten in der Innenstadt</a:t>
            </a:r>
          </a:p>
          <a:p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xmlns="" id="{E533C17D-7250-B286-2BF8-2F0EDD57B37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33444973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45032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F9FFB77-9BF6-E7A9-B1A7-37B0E25E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Kulturangebote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4C6BBEDF-7D79-92D4-4BE8-EAC1C63E03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mehr kulturelle Veranstaltungen</a:t>
            </a:r>
          </a:p>
          <a:p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xmlns="" id="{9C3458B4-9B54-90AA-EC08-AC68B3428FB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165418646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53795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F55330D-0635-0B81-C78F-EFC435A6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Wo sehen Sie in Schifferstadt den größten Handlungsbedarf, um ihn zu IHREM Wohlfühlort zu machen?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0E9AD18-0296-7BF9-8444-C30D357E3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der Umfrage kam immer wieder das Thema „Sauberkeit“ und „Sicherheit“ vor.</a:t>
            </a:r>
          </a:p>
          <a:p>
            <a:r>
              <a:rPr lang="de-DE" dirty="0"/>
              <a:t>Ein weiterer Punkt ist das wilde Parken und fehlende Kontrolle.</a:t>
            </a:r>
          </a:p>
          <a:p>
            <a:r>
              <a:rPr lang="de-DE" dirty="0"/>
              <a:t>Mehr Verkehrsreduzierung im innerstädtischen Bereich, um mehr Aufenthaltsqualität zu schaffen.</a:t>
            </a:r>
          </a:p>
          <a:p>
            <a:r>
              <a:rPr lang="de-DE" dirty="0"/>
              <a:t>Aufwertung der städtischen Plätze. </a:t>
            </a:r>
          </a:p>
        </p:txBody>
      </p:sp>
    </p:spTree>
    <p:extLst>
      <p:ext uri="{BB962C8B-B14F-4D97-AF65-F5344CB8AC3E}">
        <p14:creationId xmlns:p14="http://schemas.microsoft.com/office/powerpoint/2010/main" xmlns="" val="1153001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CF687AC-80CE-D0F2-4B1F-30588BC5E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gefällt Ihnen besonders gut in Schifferstadt?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05B3C10-B4F7-95EC-3012-E3F23AC14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767012"/>
          </a:xfrm>
        </p:spPr>
        <p:txBody>
          <a:bodyPr/>
          <a:lstStyle/>
          <a:p>
            <a:r>
              <a:rPr lang="de-DE" dirty="0"/>
              <a:t>Besonders hervorzuheben ist die Nähe zum Schifferstadter Wald und den damit verbundenen Freizeitmöglichkeiten.</a:t>
            </a:r>
          </a:p>
          <a:p>
            <a:r>
              <a:rPr lang="de-DE" dirty="0"/>
              <a:t>Der ländliche Charakter mit den guten Angeboten an Schule, Hallenbad und Vereinen.</a:t>
            </a:r>
          </a:p>
          <a:p>
            <a:r>
              <a:rPr lang="de-DE" dirty="0"/>
              <a:t>Die zentrale Lage mit der guten Anbindung an das Verkehrsnetz.</a:t>
            </a:r>
          </a:p>
          <a:p>
            <a:r>
              <a:rPr lang="de-DE" dirty="0"/>
              <a:t>Innovatives Wärmkonzept im Neustückweg.</a:t>
            </a:r>
          </a:p>
          <a:p>
            <a:r>
              <a:rPr lang="de-DE" dirty="0"/>
              <a:t>Frühlingsmarkt, Obst- &amp; Gemüsetag, Wochenmarkt und Swinging Schifferstadt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99695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955F10F-E57D-6DCD-1AE1-72A713FA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E678380E-DCA3-95E4-0669-39078EA80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873026"/>
          </a:xfrm>
        </p:spPr>
        <p:txBody>
          <a:bodyPr/>
          <a:lstStyle/>
          <a:p>
            <a:r>
              <a:rPr lang="de-DE" dirty="0"/>
              <a:t>Wir nehmen die Aussagen ernst und versuchen mit unserer kommunalen Politik die Probleme anzugehen.</a:t>
            </a:r>
          </a:p>
          <a:p>
            <a:r>
              <a:rPr lang="de-DE" dirty="0"/>
              <a:t>Wir bedanken uns bei allen Bürgerinnen und Bürgern, die an unserer Umfrageaktion mitgemacht haben.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07304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0BE40E3-5550-4CDD-B4FD-387C33EB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1A6B738-E50C-4653-B343-B9D6A5EA2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498768D6-B28C-40A3-B381-39306F581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xmlns="" id="{B27C15B9-7795-4321-AB30-DF1DEF65C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xmlns="" id="{578EC957-1F3F-4C00-B023-C8725C21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3D642632-BBD5-46D6-A91D-9B2BF6821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xmlns="" id="{BF9D518D-AFF5-4DE2-AEE2-0EC15479A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xmlns="" id="{14EF979B-B00D-460C-BD56-7EEAFB7E0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xmlns="" id="{3E40F9A1-6B82-400F-9397-26D1D36F1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2EF7DDF1-FF86-4CA4-B08B-8939557EB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xmlns="" id="{6D7C1F89-72B2-4FDC-B9E2-04F52D5C5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</p:grpSp>
      <p:pic>
        <p:nvPicPr>
          <p:cNvPr id="8" name="Inhaltsplatzhalter 7" descr="Ein Bild, das Blume, Floristik, Blumenstecken, Schnittblumen enthält.&#10;&#10;Automatisch generierte Beschreibung">
            <a:extLst>
              <a:ext uri="{FF2B5EF4-FFF2-40B4-BE49-F238E27FC236}">
                <a16:creationId xmlns:a16="http://schemas.microsoft.com/office/drawing/2014/main" xmlns="" id="{2B3B5A86-3246-DC12-CE11-775B13886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234" r="-1" b="2284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xmlns="" id="{1BC5D35C-8198-0E7D-76E4-F72F61CDA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Vielen Dank für ihr Interesse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8DB8DA2D-9868-C41A-F2A0-E59554E9B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7429" y="378947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dirty="0"/>
              <a:t>Wir wünschen einen guten Nachhauseweg und gehen Sie zur Wahl am 09.06.2024</a:t>
            </a:r>
          </a:p>
          <a:p>
            <a:r>
              <a:rPr lang="en-US" dirty="0"/>
              <a:t>Ihre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44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46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48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6A3930D-D22E-00E0-E404-715CCB3F5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760" y="4321177"/>
            <a:ext cx="23812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68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5AFB369-4673-4727-A7CD-D86AFE0AE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xmlns="" id="{50709826-4D6B-4A97-8DB3-5DA1666262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47263F58-6EE6-45B3-9BF2-C0BD5D30A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197CE03-EB81-4718-BEA1-C2D488961E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xmlns="" id="{A3451629-72D6-4E33-A99A-40FAF7445D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xmlns="" id="{E04F0FD4-BCD5-4435-A6B5-A2E69303B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DE110F09-1C81-4E73-B5E9-D857CD879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xmlns="" id="{273A9C01-06BD-4E8E-8BBF-2E2A9ECF49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xmlns="" id="{B206C9B2-27BE-4B6F-A4D0-485FBBEB58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xmlns="" id="{2E7D673E-0C5C-4F2B-B46E-3E9286B9E8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F0F78B34-9B26-4CA9-B8F0-B9638730F9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</p:grpSp>
      <p:pic>
        <p:nvPicPr>
          <p:cNvPr id="6" name="Picture 5" descr="Absatz eines High-Heels">
            <a:extLst>
              <a:ext uri="{FF2B5EF4-FFF2-40B4-BE49-F238E27FC236}">
                <a16:creationId xmlns:a16="http://schemas.microsoft.com/office/drawing/2014/main" xmlns="" id="{7482B6D9-D72E-0D00-DF1D-DB3600639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37" r="2032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8BE3B65C-8B5E-4873-F554-F515740A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402000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5400" b="1" dirty="0"/>
              <a:t>Wir wollten wissen, wo der Schuh drückt!</a:t>
            </a:r>
            <a:br>
              <a:rPr lang="en-US" sz="5400" b="1" dirty="0"/>
            </a:br>
            <a:endParaRPr lang="en-US" sz="5400" b="1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4081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69BBCBF-BE99-9564-4C97-1B4114146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zufrieden sind sie mit dem Gemeindeleben?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7A0AEB08-4282-5B3A-2262-CD01F5BADC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mehr Angebote für Freizeitaktivitäten und Veranstaltungen allgemein…hier muss mal etwas mehr Leben rein!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viele Angebot für Freizeit und Vereine</a:t>
            </a:r>
          </a:p>
          <a:p>
            <a:r>
              <a:rPr lang="de-DE" dirty="0"/>
              <a:t>reges Vereins- und Gemeindeleben</a:t>
            </a:r>
          </a:p>
          <a:p>
            <a:r>
              <a:rPr lang="de-DE" dirty="0"/>
              <a:t>ländlicher Charakter</a:t>
            </a:r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xmlns="" id="{7DE0A008-4847-E25D-C462-45F61F6CADE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546414140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7754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53446B9E-2BCD-D3E9-9C23-1F362CBAA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zufrieden sind sie mit der Gemeindeverwaltung/Bürgerservice?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234CE624-7D7D-92DF-BC2F-1F0FC42D0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8" y="2160588"/>
            <a:ext cx="4184034" cy="3880773"/>
          </a:xfrm>
        </p:spPr>
        <p:txBody>
          <a:bodyPr/>
          <a:lstStyle/>
          <a:p>
            <a:r>
              <a:rPr lang="de-DE" dirty="0"/>
              <a:t>Stadtrat und Bürgermeisterin abwählen</a:t>
            </a:r>
          </a:p>
          <a:p>
            <a:r>
              <a:rPr lang="de-DE" dirty="0"/>
              <a:t>Der Bürgerdienst muss wieder täglich erreichbar sein, ohne Termine</a:t>
            </a:r>
          </a:p>
          <a:p>
            <a:r>
              <a:rPr lang="de-DE" dirty="0"/>
              <a:t>Verbesserungsbedarf der Verwaltung hinsichtlich Kompetenz, Effizienz und Transparenz</a:t>
            </a:r>
          </a:p>
          <a:p>
            <a:r>
              <a:rPr lang="de-DE" dirty="0"/>
              <a:t>keine positiven Angaben</a:t>
            </a:r>
          </a:p>
          <a:p>
            <a:r>
              <a:rPr lang="de-DE" dirty="0"/>
              <a:t>Nix gesagt, ist Lob genug!</a:t>
            </a:r>
          </a:p>
          <a:p>
            <a:endParaRPr lang="de-DE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xmlns="" id="{EB6FA7FF-6637-DCCA-A1C5-EBB90C5315C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255744556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1832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2494D6C-A310-B170-BF43-C96F9916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zufrieden sind sie mit der Verkehrsanbindung?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FAC2B3F4-11A4-0AFE-FD80-5DE9A7760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gute Verkehrsanbindung an Autobahnen, Bundesstraßen und Schienenverkehr</a:t>
            </a:r>
          </a:p>
          <a:p>
            <a:r>
              <a:rPr lang="de-DE" dirty="0"/>
              <a:t>kein ÖPNV innerorts und zu Gemeinden ohne Bahnanschluss</a:t>
            </a:r>
          </a:p>
          <a:p>
            <a:r>
              <a:rPr lang="de-DE" dirty="0"/>
              <a:t>Überplanung der Einmündungen Waldseer Straße und Rehhofstraße</a:t>
            </a:r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xmlns="" id="{6B97724A-2822-E6DD-2390-1884B904CBB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403717959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xmlns="" id="{4C8370AF-20DF-4423-B3E7-F281B59DEA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84893493"/>
              </p:ext>
            </p:extLst>
          </p:nvPr>
        </p:nvGraphicFramePr>
        <p:xfrm>
          <a:off x="676891" y="2160587"/>
          <a:ext cx="4184034" cy="388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85062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D412BC-991D-FD69-A549-87CB5A22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Verkehrsstraßen und Plätze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86C360C8-16E3-4849-055C-2C5D8245BB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In der Herzog-Otto-Straße muss der Fahrradweg weg.</a:t>
            </a:r>
          </a:p>
          <a:p>
            <a:r>
              <a:rPr lang="de-DE" b="1" dirty="0"/>
              <a:t>mehr Kontrollen im Verkehr und beim Parken</a:t>
            </a:r>
          </a:p>
          <a:p>
            <a:r>
              <a:rPr lang="de-DE" dirty="0"/>
              <a:t>mehr Parkflächen im Innenstadtbereich</a:t>
            </a:r>
          </a:p>
          <a:p>
            <a:r>
              <a:rPr lang="de-DE" dirty="0"/>
              <a:t>zu schmale Fußwege</a:t>
            </a:r>
          </a:p>
          <a:p>
            <a:r>
              <a:rPr lang="de-DE" dirty="0"/>
              <a:t>hohe Verkehrsbelastung vor allem in der Waldseer Str., Lillengasse, Schillerplatz, Mannheimer Str. und Burgstraße</a:t>
            </a:r>
          </a:p>
          <a:p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xmlns="" id="{A61E4126-C03A-CAF0-6B0C-9D250EC6E58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230912678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3104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D41E22D-C471-D0BC-9180-DE8FEC921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Radwege und Fußwege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BA8862AD-C195-BB79-3D48-8996EE67FE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mangelnde Sicherheit für Fußgänger und Radfahrer</a:t>
            </a:r>
          </a:p>
          <a:p>
            <a:r>
              <a:rPr lang="de-DE" dirty="0"/>
              <a:t>Infrastruktur für Radfahrer schaffen</a:t>
            </a:r>
          </a:p>
          <a:p>
            <a:r>
              <a:rPr lang="de-DE" dirty="0"/>
              <a:t>zu schmale Fußwege, kinderwagenfreundliche Gestaltung </a:t>
            </a:r>
          </a:p>
          <a:p>
            <a:r>
              <a:rPr lang="de-DE" dirty="0"/>
              <a:t>gilt auch für den Rollator</a:t>
            </a:r>
          </a:p>
          <a:p>
            <a:r>
              <a:rPr lang="de-DE" dirty="0"/>
              <a:t>Fußgängerzone</a:t>
            </a:r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xmlns="" id="{5200FF62-6B8A-B7B2-7062-ABC079F6A1C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040633723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6515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33C63BA-5872-494E-B45B-873F731E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Möglichkeit zum Bauen/Wohnen?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E74B2326-FB1A-30FA-6D00-2A0A3474B1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altersgerechte Wohnformen, Generationenprojekte und barrierefreier und </a:t>
            </a:r>
            <a:r>
              <a:rPr lang="de-DE" b="1" dirty="0"/>
              <a:t>bezahlbarer</a:t>
            </a:r>
            <a:r>
              <a:rPr lang="de-DE" dirty="0"/>
              <a:t> </a:t>
            </a:r>
            <a:r>
              <a:rPr lang="de-DE" b="1" dirty="0"/>
              <a:t>Wohnraum</a:t>
            </a:r>
          </a:p>
          <a:p>
            <a:r>
              <a:rPr lang="de-DE" dirty="0"/>
              <a:t>brachliegendes Grundstück mit Supermarkt bebauen</a:t>
            </a:r>
          </a:p>
          <a:p>
            <a:r>
              <a:rPr lang="de-DE" dirty="0"/>
              <a:t>heruntergewirtschaftete Häuserfassaden herrichten</a:t>
            </a:r>
          </a:p>
          <a:p>
            <a:r>
              <a:rPr lang="de-DE" dirty="0"/>
              <a:t>Bauamt fehlt qualifiziertes Personal für städtebauliche Ideen</a:t>
            </a:r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xmlns="" id="{507A0EEA-51E7-C686-7CEA-D294633749F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562851579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669998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642</Words>
  <Application>Microsoft Office PowerPoint</Application>
  <PresentationFormat>Benutzerdefiniert</PresentationFormat>
  <Paragraphs>124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Facette</vt:lpstr>
      <vt:lpstr>Ergebnisse</vt:lpstr>
      <vt:lpstr>Statistische Informationen</vt:lpstr>
      <vt:lpstr>Wir wollten wissen, wo der Schuh drückt! </vt:lpstr>
      <vt:lpstr>Wie zufrieden sind sie mit dem Gemeindeleben?</vt:lpstr>
      <vt:lpstr>Wie zufrieden sind sie mit der Gemeindeverwaltung/Bürgerservice?</vt:lpstr>
      <vt:lpstr>Wie zufrieden sind sie mit der Verkehrsanbindung?</vt:lpstr>
      <vt:lpstr>Verkehrsstraßen und Plätze</vt:lpstr>
      <vt:lpstr>Radwege und Fußwege</vt:lpstr>
      <vt:lpstr>Möglichkeit zum Bauen/Wohnen?</vt:lpstr>
      <vt:lpstr>Einkaufsmöglichkeiten</vt:lpstr>
      <vt:lpstr>Sauberkeit im Ort</vt:lpstr>
      <vt:lpstr>Öffentliche Grünanlagen</vt:lpstr>
      <vt:lpstr>Ortszentrum</vt:lpstr>
      <vt:lpstr>Medizinische Versorgung</vt:lpstr>
      <vt:lpstr>Angebote für Pflegebedürftige und Menschen mit Beeinträchtigung</vt:lpstr>
      <vt:lpstr>Angebote Kindertagesstätten/Krippen/ Kindertagespflege</vt:lpstr>
      <vt:lpstr>Grundschulen/Betreuungsangebote/ Ganztagsschule</vt:lpstr>
      <vt:lpstr>Freizeitangebote z.B. Vereine </vt:lpstr>
      <vt:lpstr>Angebote für Kinder bis 12 Jahre  (z.B. Spielplätze)</vt:lpstr>
      <vt:lpstr>Angebote für Jugendliche ab 12 Jahren</vt:lpstr>
      <vt:lpstr>Angebote für Senioren</vt:lpstr>
      <vt:lpstr>Kulturangebote</vt:lpstr>
      <vt:lpstr>Wo sehen Sie in Schifferstadt den größten Handlungsbedarf, um ihn zu IHREM Wohlfühlort zu machen?</vt:lpstr>
      <vt:lpstr>Was gefällt Ihnen besonders gut in Schifferstadt?</vt:lpstr>
      <vt:lpstr>Fazit</vt:lpstr>
      <vt:lpstr>Vielen Dank für ihr Interesse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Ergebnisse</dc:title>
  <dc:creator>Marion Schleicher-Frank</dc:creator>
  <cp:lastModifiedBy>Ingrid</cp:lastModifiedBy>
  <cp:revision>9</cp:revision>
  <dcterms:created xsi:type="dcterms:W3CDTF">2024-03-21T10:12:03Z</dcterms:created>
  <dcterms:modified xsi:type="dcterms:W3CDTF">2024-04-02T16:53:08Z</dcterms:modified>
</cp:coreProperties>
</file>